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7" r:id="rId2"/>
    <p:sldId id="258" r:id="rId3"/>
    <p:sldId id="260" r:id="rId4"/>
    <p:sldId id="264" r:id="rId5"/>
    <p:sldId id="266" r:id="rId6"/>
    <p:sldId id="268" r:id="rId7"/>
    <p:sldId id="269" r:id="rId8"/>
    <p:sldId id="267" r:id="rId9"/>
    <p:sldId id="265"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6A2BC895-5F4B-4C01-8A1B-B547CE74A158}" type="datetimeFigureOut">
              <a:rPr lang="en-IN" smtClean="0"/>
              <a:t>10-04-2022</a:t>
            </a:fld>
            <a:endParaRPr lang="en-IN"/>
          </a:p>
        </p:txBody>
      </p:sp>
      <p:sp>
        <p:nvSpPr>
          <p:cNvPr id="5" name="Footer Placeholder 4"/>
          <p:cNvSpPr>
            <a:spLocks noGrp="1"/>
          </p:cNvSpPr>
          <p:nvPr>
            <p:ph type="ftr" sz="quarter" idx="11"/>
          </p:nvPr>
        </p:nvSpPr>
        <p:spPr>
          <a:xfrm>
            <a:off x="1371600" y="4323845"/>
            <a:ext cx="6400800" cy="365125"/>
          </a:xfrm>
        </p:spPr>
        <p:txBody>
          <a:bodyPr/>
          <a:lstStyle/>
          <a:p>
            <a:endParaRPr lang="en-IN"/>
          </a:p>
        </p:txBody>
      </p:sp>
      <p:sp>
        <p:nvSpPr>
          <p:cNvPr id="6" name="Slide Number Placeholder 5"/>
          <p:cNvSpPr>
            <a:spLocks noGrp="1"/>
          </p:cNvSpPr>
          <p:nvPr>
            <p:ph type="sldNum" sz="quarter" idx="12"/>
          </p:nvPr>
        </p:nvSpPr>
        <p:spPr>
          <a:xfrm>
            <a:off x="8077200" y="1430866"/>
            <a:ext cx="2743200" cy="365125"/>
          </a:xfrm>
        </p:spPr>
        <p:txBody>
          <a:bodyPr/>
          <a:lstStyle/>
          <a:p>
            <a:fld id="{598C5C3B-C661-40F9-96D2-7205DF9224EA}" type="slidenum">
              <a:rPr lang="en-IN" smtClean="0"/>
              <a:t>‹#›</a:t>
            </a:fld>
            <a:endParaRPr lang="en-IN"/>
          </a:p>
        </p:txBody>
      </p:sp>
    </p:spTree>
    <p:extLst>
      <p:ext uri="{BB962C8B-B14F-4D97-AF65-F5344CB8AC3E}">
        <p14:creationId xmlns:p14="http://schemas.microsoft.com/office/powerpoint/2010/main" val="25779896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2BC895-5F4B-4C01-8A1B-B547CE74A158}" type="datetimeFigureOut">
              <a:rPr lang="en-IN" smtClean="0"/>
              <a:t>10-04-2022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8C5C3B-C661-40F9-96D2-7205DF9224EA}" type="slidenum">
              <a:rPr lang="en-IN" smtClean="0"/>
              <a:t>‹#›</a:t>
            </a:fld>
            <a:endParaRPr lang="en-IN"/>
          </a:p>
        </p:txBody>
      </p:sp>
    </p:spTree>
    <p:extLst>
      <p:ext uri="{BB962C8B-B14F-4D97-AF65-F5344CB8AC3E}">
        <p14:creationId xmlns:p14="http://schemas.microsoft.com/office/powerpoint/2010/main" val="499802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A2BC895-5F4B-4C01-8A1B-B547CE74A158}" type="datetimeFigureOut">
              <a:rPr lang="en-IN" smtClean="0"/>
              <a:t>10-04-2022</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598C5C3B-C661-40F9-96D2-7205DF9224EA}" type="slidenum">
              <a:rPr lang="en-IN" smtClean="0"/>
              <a:t>‹#›</a:t>
            </a:fld>
            <a:endParaRPr lang="en-IN"/>
          </a:p>
        </p:txBody>
      </p:sp>
    </p:spTree>
    <p:extLst>
      <p:ext uri="{BB962C8B-B14F-4D97-AF65-F5344CB8AC3E}">
        <p14:creationId xmlns:p14="http://schemas.microsoft.com/office/powerpoint/2010/main" val="6372349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A2BC895-5F4B-4C01-8A1B-B547CE74A158}" type="datetimeFigureOut">
              <a:rPr lang="en-IN" smtClean="0"/>
              <a:t>10-04-2022</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598C5C3B-C661-40F9-96D2-7205DF9224EA}" type="slidenum">
              <a:rPr lang="en-IN" smtClean="0"/>
              <a:t>‹#›</a:t>
            </a:fld>
            <a:endParaRPr lang="en-IN"/>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19376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6A2BC895-5F4B-4C01-8A1B-B547CE74A158}" type="datetimeFigureOut">
              <a:rPr lang="en-IN" smtClean="0"/>
              <a:t>10-04-2022</a:t>
            </a:fld>
            <a:endParaRPr lang="en-IN"/>
          </a:p>
        </p:txBody>
      </p:sp>
      <p:sp>
        <p:nvSpPr>
          <p:cNvPr id="6" name="Footer Placeholder 5"/>
          <p:cNvSpPr>
            <a:spLocks noGrp="1"/>
          </p:cNvSpPr>
          <p:nvPr>
            <p:ph type="ftr" sz="quarter" idx="11"/>
          </p:nvPr>
        </p:nvSpPr>
        <p:spPr>
          <a:xfrm>
            <a:off x="685800" y="378883"/>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598C5C3B-C661-40F9-96D2-7205DF9224EA}" type="slidenum">
              <a:rPr lang="en-IN" smtClean="0"/>
              <a:t>‹#›</a:t>
            </a:fld>
            <a:endParaRPr lang="en-IN"/>
          </a:p>
        </p:txBody>
      </p:sp>
    </p:spTree>
    <p:extLst>
      <p:ext uri="{BB962C8B-B14F-4D97-AF65-F5344CB8AC3E}">
        <p14:creationId xmlns:p14="http://schemas.microsoft.com/office/powerpoint/2010/main" val="37844771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A2BC895-5F4B-4C01-8A1B-B547CE74A158}" type="datetimeFigureOut">
              <a:rPr lang="en-IN" smtClean="0"/>
              <a:t>10-04-2022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98C5C3B-C661-40F9-96D2-7205DF9224EA}" type="slidenum">
              <a:rPr lang="en-IN" smtClean="0"/>
              <a:t>‹#›</a:t>
            </a:fld>
            <a:endParaRPr lang="en-IN"/>
          </a:p>
        </p:txBody>
      </p:sp>
    </p:spTree>
    <p:extLst>
      <p:ext uri="{BB962C8B-B14F-4D97-AF65-F5344CB8AC3E}">
        <p14:creationId xmlns:p14="http://schemas.microsoft.com/office/powerpoint/2010/main" val="3838819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A2BC895-5F4B-4C01-8A1B-B547CE74A158}" type="datetimeFigureOut">
              <a:rPr lang="en-IN" smtClean="0"/>
              <a:t>10-04-2022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98C5C3B-C661-40F9-96D2-7205DF9224EA}" type="slidenum">
              <a:rPr lang="en-IN" smtClean="0"/>
              <a:t>‹#›</a:t>
            </a:fld>
            <a:endParaRPr lang="en-IN"/>
          </a:p>
        </p:txBody>
      </p:sp>
    </p:spTree>
    <p:extLst>
      <p:ext uri="{BB962C8B-B14F-4D97-AF65-F5344CB8AC3E}">
        <p14:creationId xmlns:p14="http://schemas.microsoft.com/office/powerpoint/2010/main" val="18337314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2BC895-5F4B-4C01-8A1B-B547CE74A158}" type="datetimeFigureOut">
              <a:rPr lang="en-IN" smtClean="0"/>
              <a:t>10-04-2022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8C5C3B-C661-40F9-96D2-7205DF9224EA}" type="slidenum">
              <a:rPr lang="en-IN" smtClean="0"/>
              <a:t>‹#›</a:t>
            </a:fld>
            <a:endParaRPr lang="en-IN"/>
          </a:p>
        </p:txBody>
      </p:sp>
    </p:spTree>
    <p:extLst>
      <p:ext uri="{BB962C8B-B14F-4D97-AF65-F5344CB8AC3E}">
        <p14:creationId xmlns:p14="http://schemas.microsoft.com/office/powerpoint/2010/main" val="36478799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6A2BC895-5F4B-4C01-8A1B-B547CE74A158}" type="datetimeFigureOut">
              <a:rPr lang="en-IN" smtClean="0"/>
              <a:t>10-04-2022</a:t>
            </a:fld>
            <a:endParaRPr lang="en-IN"/>
          </a:p>
        </p:txBody>
      </p:sp>
      <p:sp>
        <p:nvSpPr>
          <p:cNvPr id="5" name="Footer Placeholder 4"/>
          <p:cNvSpPr>
            <a:spLocks noGrp="1"/>
          </p:cNvSpPr>
          <p:nvPr>
            <p:ph type="ftr" sz="quarter" idx="11"/>
          </p:nvPr>
        </p:nvSpPr>
        <p:spPr>
          <a:xfrm>
            <a:off x="685800" y="381000"/>
            <a:ext cx="6991492" cy="36512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598C5C3B-C661-40F9-96D2-7205DF9224EA}" type="slidenum">
              <a:rPr lang="en-IN" smtClean="0"/>
              <a:t>‹#›</a:t>
            </a:fld>
            <a:endParaRPr lang="en-IN"/>
          </a:p>
        </p:txBody>
      </p:sp>
    </p:spTree>
    <p:extLst>
      <p:ext uri="{BB962C8B-B14F-4D97-AF65-F5344CB8AC3E}">
        <p14:creationId xmlns:p14="http://schemas.microsoft.com/office/powerpoint/2010/main" val="1757483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2BC895-5F4B-4C01-8A1B-B547CE74A158}" type="datetimeFigureOut">
              <a:rPr lang="en-IN" smtClean="0"/>
              <a:t>10-04-2022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8C5C3B-C661-40F9-96D2-7205DF9224EA}" type="slidenum">
              <a:rPr lang="en-IN" smtClean="0"/>
              <a:t>‹#›</a:t>
            </a:fld>
            <a:endParaRPr lang="en-IN"/>
          </a:p>
        </p:txBody>
      </p:sp>
    </p:spTree>
    <p:extLst>
      <p:ext uri="{BB962C8B-B14F-4D97-AF65-F5344CB8AC3E}">
        <p14:creationId xmlns:p14="http://schemas.microsoft.com/office/powerpoint/2010/main" val="2584491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6A2BC895-5F4B-4C01-8A1B-B547CE74A158}" type="datetimeFigureOut">
              <a:rPr lang="en-IN" smtClean="0"/>
              <a:t>10-04-2022</a:t>
            </a:fld>
            <a:endParaRPr lang="en-IN"/>
          </a:p>
        </p:txBody>
      </p:sp>
      <p:sp>
        <p:nvSpPr>
          <p:cNvPr id="5" name="Footer Placeholder 4"/>
          <p:cNvSpPr>
            <a:spLocks noGrp="1"/>
          </p:cNvSpPr>
          <p:nvPr>
            <p:ph type="ftr" sz="quarter" idx="11"/>
          </p:nvPr>
        </p:nvSpPr>
        <p:spPr>
          <a:xfrm>
            <a:off x="685800" y="381001"/>
            <a:ext cx="6991492" cy="36406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598C5C3B-C661-40F9-96D2-7205DF9224EA}" type="slidenum">
              <a:rPr lang="en-IN" smtClean="0"/>
              <a:t>‹#›</a:t>
            </a:fld>
            <a:endParaRPr lang="en-IN"/>
          </a:p>
        </p:txBody>
      </p:sp>
    </p:spTree>
    <p:extLst>
      <p:ext uri="{BB962C8B-B14F-4D97-AF65-F5344CB8AC3E}">
        <p14:creationId xmlns:p14="http://schemas.microsoft.com/office/powerpoint/2010/main" val="3095682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A2BC895-5F4B-4C01-8A1B-B547CE74A158}" type="datetimeFigureOut">
              <a:rPr lang="en-IN" smtClean="0"/>
              <a:t>10-04-2022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8C5C3B-C661-40F9-96D2-7205DF9224EA}" type="slidenum">
              <a:rPr lang="en-IN" smtClean="0"/>
              <a:t>‹#›</a:t>
            </a:fld>
            <a:endParaRPr lang="en-IN"/>
          </a:p>
        </p:txBody>
      </p:sp>
    </p:spTree>
    <p:extLst>
      <p:ext uri="{BB962C8B-B14F-4D97-AF65-F5344CB8AC3E}">
        <p14:creationId xmlns:p14="http://schemas.microsoft.com/office/powerpoint/2010/main" val="2655245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2BC895-5F4B-4C01-8A1B-B547CE74A158}" type="datetimeFigureOut">
              <a:rPr lang="en-IN" smtClean="0"/>
              <a:t>10-04-2022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98C5C3B-C661-40F9-96D2-7205DF9224EA}" type="slidenum">
              <a:rPr lang="en-IN" smtClean="0"/>
              <a:t>‹#›</a:t>
            </a:fld>
            <a:endParaRPr lang="en-IN"/>
          </a:p>
        </p:txBody>
      </p:sp>
    </p:spTree>
    <p:extLst>
      <p:ext uri="{BB962C8B-B14F-4D97-AF65-F5344CB8AC3E}">
        <p14:creationId xmlns:p14="http://schemas.microsoft.com/office/powerpoint/2010/main" val="24481450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A2BC895-5F4B-4C01-8A1B-B547CE74A158}" type="datetimeFigureOut">
              <a:rPr lang="en-IN" smtClean="0"/>
              <a:t>10-04-2022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98C5C3B-C661-40F9-96D2-7205DF9224EA}" type="slidenum">
              <a:rPr lang="en-IN" smtClean="0"/>
              <a:t>‹#›</a:t>
            </a:fld>
            <a:endParaRPr lang="en-IN"/>
          </a:p>
        </p:txBody>
      </p:sp>
    </p:spTree>
    <p:extLst>
      <p:ext uri="{BB962C8B-B14F-4D97-AF65-F5344CB8AC3E}">
        <p14:creationId xmlns:p14="http://schemas.microsoft.com/office/powerpoint/2010/main" val="3515439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2BC895-5F4B-4C01-8A1B-B547CE74A158}" type="datetimeFigureOut">
              <a:rPr lang="en-IN" smtClean="0"/>
              <a:t>10-04-2022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98C5C3B-C661-40F9-96D2-7205DF9224EA}" type="slidenum">
              <a:rPr lang="en-IN" smtClean="0"/>
              <a:t>‹#›</a:t>
            </a:fld>
            <a:endParaRPr lang="en-IN"/>
          </a:p>
        </p:txBody>
      </p:sp>
    </p:spTree>
    <p:extLst>
      <p:ext uri="{BB962C8B-B14F-4D97-AF65-F5344CB8AC3E}">
        <p14:creationId xmlns:p14="http://schemas.microsoft.com/office/powerpoint/2010/main" val="1167112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2BC895-5F4B-4C01-8A1B-B547CE74A158}" type="datetimeFigureOut">
              <a:rPr lang="en-IN" smtClean="0"/>
              <a:t>10-04-2022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8C5C3B-C661-40F9-96D2-7205DF9224EA}" type="slidenum">
              <a:rPr lang="en-IN" smtClean="0"/>
              <a:t>‹#›</a:t>
            </a:fld>
            <a:endParaRPr lang="en-IN"/>
          </a:p>
        </p:txBody>
      </p:sp>
    </p:spTree>
    <p:extLst>
      <p:ext uri="{BB962C8B-B14F-4D97-AF65-F5344CB8AC3E}">
        <p14:creationId xmlns:p14="http://schemas.microsoft.com/office/powerpoint/2010/main" val="2041247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2BC895-5F4B-4C01-8A1B-B547CE74A158}" type="datetimeFigureOut">
              <a:rPr lang="en-IN" smtClean="0"/>
              <a:t>10-04-2022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8C5C3B-C661-40F9-96D2-7205DF9224EA}" type="slidenum">
              <a:rPr lang="en-IN" smtClean="0"/>
              <a:t>‹#›</a:t>
            </a:fld>
            <a:endParaRPr lang="en-IN"/>
          </a:p>
        </p:txBody>
      </p:sp>
    </p:spTree>
    <p:extLst>
      <p:ext uri="{BB962C8B-B14F-4D97-AF65-F5344CB8AC3E}">
        <p14:creationId xmlns:p14="http://schemas.microsoft.com/office/powerpoint/2010/main" val="3132788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A2BC895-5F4B-4C01-8A1B-B547CE74A158}" type="datetimeFigureOut">
              <a:rPr lang="en-IN" smtClean="0"/>
              <a:t>10-04-2022</a:t>
            </a:fld>
            <a:endParaRPr lang="en-IN"/>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98C5C3B-C661-40F9-96D2-7205DF9224EA}" type="slidenum">
              <a:rPr lang="en-IN" smtClean="0"/>
              <a:t>‹#›</a:t>
            </a:fld>
            <a:endParaRPr lang="en-IN"/>
          </a:p>
        </p:txBody>
      </p:sp>
    </p:spTree>
    <p:extLst>
      <p:ext uri="{BB962C8B-B14F-4D97-AF65-F5344CB8AC3E}">
        <p14:creationId xmlns:p14="http://schemas.microsoft.com/office/powerpoint/2010/main" val="936120535"/>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microsoft.com/office/2007/relationships/media" Target="../media/media4.wav"/><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15.png"/><Relationship Id="rId5" Type="http://schemas.openxmlformats.org/officeDocument/2006/relationships/slideLayout" Target="../slideLayouts/slideLayout2.xml"/><Relationship Id="rId4" Type="http://schemas.openxmlformats.org/officeDocument/2006/relationships/audio" Target="../media/media4.wav"/></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A1C9A-F140-40D4-8B4F-1FC7E8E92576}"/>
              </a:ext>
            </a:extLst>
          </p:cNvPr>
          <p:cNvSpPr>
            <a:spLocks noGrp="1"/>
          </p:cNvSpPr>
          <p:nvPr>
            <p:ph type="ctrTitle"/>
          </p:nvPr>
        </p:nvSpPr>
        <p:spPr>
          <a:xfrm>
            <a:off x="1566153" y="1943100"/>
            <a:ext cx="10132511" cy="1260316"/>
          </a:xfrm>
        </p:spPr>
        <p:txBody>
          <a:bodyPr>
            <a:normAutofit/>
          </a:bodyPr>
          <a:lstStyle/>
          <a:p>
            <a:r>
              <a:rPr lang="en-IN" sz="4800" dirty="0"/>
              <a:t>Game prototype presentation</a:t>
            </a:r>
          </a:p>
        </p:txBody>
      </p:sp>
      <p:sp>
        <p:nvSpPr>
          <p:cNvPr id="3" name="Subtitle 2">
            <a:extLst>
              <a:ext uri="{FF2B5EF4-FFF2-40B4-BE49-F238E27FC236}">
                <a16:creationId xmlns:a16="http://schemas.microsoft.com/office/drawing/2014/main" id="{AC906FA1-099D-4113-B580-F8B0032745D5}"/>
              </a:ext>
            </a:extLst>
          </p:cNvPr>
          <p:cNvSpPr>
            <a:spLocks noGrp="1"/>
          </p:cNvSpPr>
          <p:nvPr>
            <p:ph type="subTitle" idx="1"/>
          </p:nvPr>
        </p:nvSpPr>
        <p:spPr>
          <a:xfrm>
            <a:off x="1566153" y="4481267"/>
            <a:ext cx="9448800" cy="685800"/>
          </a:xfrm>
        </p:spPr>
        <p:txBody>
          <a:bodyPr>
            <a:normAutofit fontScale="70000" lnSpcReduction="20000"/>
          </a:bodyPr>
          <a:lstStyle/>
          <a:p>
            <a:r>
              <a:rPr lang="en-IN" sz="4100" dirty="0"/>
              <a:t>Space-Shooters</a:t>
            </a:r>
          </a:p>
          <a:p>
            <a:r>
              <a:rPr lang="en-IN" sz="1900" dirty="0"/>
              <a:t>By Arth Patel</a:t>
            </a:r>
          </a:p>
        </p:txBody>
      </p:sp>
      <p:sp>
        <p:nvSpPr>
          <p:cNvPr id="4" name="TextBox 3">
            <a:extLst>
              <a:ext uri="{FF2B5EF4-FFF2-40B4-BE49-F238E27FC236}">
                <a16:creationId xmlns:a16="http://schemas.microsoft.com/office/drawing/2014/main" id="{93BBE835-F0DB-4919-9A3E-88635C9B9AEF}"/>
              </a:ext>
            </a:extLst>
          </p:cNvPr>
          <p:cNvSpPr txBox="1"/>
          <p:nvPr/>
        </p:nvSpPr>
        <p:spPr>
          <a:xfrm>
            <a:off x="1203489" y="814831"/>
            <a:ext cx="9785022" cy="923330"/>
          </a:xfrm>
          <a:prstGeom prst="rect">
            <a:avLst/>
          </a:prstGeom>
          <a:noFill/>
        </p:spPr>
        <p:txBody>
          <a:bodyPr wrap="square" rtlCol="0">
            <a:spAutoFit/>
          </a:bodyPr>
          <a:lstStyle/>
          <a:p>
            <a:pPr algn="ctr"/>
            <a:r>
              <a:rPr lang="en-US" dirty="0"/>
              <a:t>New Brunswick Community College (NBCC)</a:t>
            </a:r>
          </a:p>
          <a:p>
            <a:pPr algn="ctr"/>
            <a:r>
              <a:rPr lang="en-US" dirty="0"/>
              <a:t>Gaming Experience Development: Comprehensive Development Project</a:t>
            </a:r>
          </a:p>
          <a:p>
            <a:pPr algn="ctr"/>
            <a:r>
              <a:rPr lang="en-US" dirty="0"/>
              <a:t>Winter 2022</a:t>
            </a:r>
          </a:p>
        </p:txBody>
      </p:sp>
    </p:spTree>
    <p:extLst>
      <p:ext uri="{BB962C8B-B14F-4D97-AF65-F5344CB8AC3E}">
        <p14:creationId xmlns:p14="http://schemas.microsoft.com/office/powerpoint/2010/main" val="1677507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807CD-6CC0-421A-A338-8709AD0D6283}"/>
              </a:ext>
            </a:extLst>
          </p:cNvPr>
          <p:cNvSpPr>
            <a:spLocks noGrp="1"/>
          </p:cNvSpPr>
          <p:nvPr>
            <p:ph type="title"/>
          </p:nvPr>
        </p:nvSpPr>
        <p:spPr>
          <a:xfrm>
            <a:off x="619760" y="1028323"/>
            <a:ext cx="4077564" cy="1293028"/>
          </a:xfrm>
        </p:spPr>
        <p:txBody>
          <a:bodyPr>
            <a:normAutofit/>
          </a:bodyPr>
          <a:lstStyle/>
          <a:p>
            <a:r>
              <a:rPr lang="en-IN" dirty="0"/>
              <a:t>Introduction</a:t>
            </a:r>
          </a:p>
        </p:txBody>
      </p:sp>
      <p:sp>
        <p:nvSpPr>
          <p:cNvPr id="3" name="Content Placeholder 2">
            <a:extLst>
              <a:ext uri="{FF2B5EF4-FFF2-40B4-BE49-F238E27FC236}">
                <a16:creationId xmlns:a16="http://schemas.microsoft.com/office/drawing/2014/main" id="{56B8F472-FD26-4945-9E16-51B0D64FEFEB}"/>
              </a:ext>
            </a:extLst>
          </p:cNvPr>
          <p:cNvSpPr>
            <a:spLocks noGrp="1"/>
          </p:cNvSpPr>
          <p:nvPr>
            <p:ph idx="1"/>
          </p:nvPr>
        </p:nvSpPr>
        <p:spPr>
          <a:xfrm>
            <a:off x="619760" y="2321351"/>
            <a:ext cx="8005766" cy="3644963"/>
          </a:xfrm>
        </p:spPr>
        <p:txBody>
          <a:bodyPr>
            <a:normAutofit/>
          </a:bodyPr>
          <a:lstStyle/>
          <a:p>
            <a:pPr algn="just">
              <a:lnSpc>
                <a:spcPct val="100000"/>
              </a:lnSpc>
            </a:pPr>
            <a:r>
              <a:rPr lang="en-US" dirty="0"/>
              <a:t>Space-Shooters is right-left side scroller. The big picture of the game is to defend the spaceship from the different enemies and defend the final boss to win the game. The spaceship introduced with different types of pickups during the mission. The pickups will be not generated randomly, spaceship must kill some enemies to generate some pickups. The pickups generally boost speed, upgrades the bullet type, and increases health of the player spaceship. The Player must keep their health safe (stay alive) to survive till the end. </a:t>
            </a:r>
            <a:endParaRPr lang="en-IN" dirty="0"/>
          </a:p>
        </p:txBody>
      </p:sp>
      <p:pic>
        <p:nvPicPr>
          <p:cNvPr id="9" name="Graphic 6" descr="Game controller">
            <a:extLst>
              <a:ext uri="{FF2B5EF4-FFF2-40B4-BE49-F238E27FC236}">
                <a16:creationId xmlns:a16="http://schemas.microsoft.com/office/drawing/2014/main" id="{694C1740-59A1-46EA-8B0C-8845966359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99524" y="2321351"/>
            <a:ext cx="2833506" cy="2833506"/>
          </a:xfrm>
          <a:prstGeom prst="rect">
            <a:avLst/>
          </a:prstGeom>
        </p:spPr>
      </p:pic>
    </p:spTree>
    <p:extLst>
      <p:ext uri="{BB962C8B-B14F-4D97-AF65-F5344CB8AC3E}">
        <p14:creationId xmlns:p14="http://schemas.microsoft.com/office/powerpoint/2010/main" val="2539223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807CD-6CC0-421A-A338-8709AD0D6283}"/>
              </a:ext>
            </a:extLst>
          </p:cNvPr>
          <p:cNvSpPr>
            <a:spLocks noGrp="1"/>
          </p:cNvSpPr>
          <p:nvPr>
            <p:ph type="title"/>
          </p:nvPr>
        </p:nvSpPr>
        <p:spPr>
          <a:xfrm>
            <a:off x="619760" y="1028323"/>
            <a:ext cx="4077564" cy="1293028"/>
          </a:xfrm>
        </p:spPr>
        <p:txBody>
          <a:bodyPr>
            <a:normAutofit/>
          </a:bodyPr>
          <a:lstStyle/>
          <a:p>
            <a:pPr algn="ctr"/>
            <a:r>
              <a:rPr lang="en-IN" dirty="0"/>
              <a:t>Game engine</a:t>
            </a:r>
          </a:p>
        </p:txBody>
      </p:sp>
      <p:sp>
        <p:nvSpPr>
          <p:cNvPr id="3" name="Content Placeholder 2">
            <a:extLst>
              <a:ext uri="{FF2B5EF4-FFF2-40B4-BE49-F238E27FC236}">
                <a16:creationId xmlns:a16="http://schemas.microsoft.com/office/drawing/2014/main" id="{56B8F472-FD26-4945-9E16-51B0D64FEFEB}"/>
              </a:ext>
            </a:extLst>
          </p:cNvPr>
          <p:cNvSpPr>
            <a:spLocks noGrp="1"/>
          </p:cNvSpPr>
          <p:nvPr>
            <p:ph idx="1"/>
          </p:nvPr>
        </p:nvSpPr>
        <p:spPr>
          <a:xfrm>
            <a:off x="619760" y="2321351"/>
            <a:ext cx="8465874" cy="4211424"/>
          </a:xfrm>
        </p:spPr>
        <p:txBody>
          <a:bodyPr>
            <a:normAutofit fontScale="92500"/>
          </a:bodyPr>
          <a:lstStyle/>
          <a:p>
            <a:pPr algn="just">
              <a:lnSpc>
                <a:spcPct val="100000"/>
              </a:lnSpc>
            </a:pPr>
            <a:r>
              <a:rPr lang="en-US" dirty="0"/>
              <a:t>The Space-Shooters game engine consists of a game class to hold all game objects and manage update and draw calls for all objects in the game, a group of State classes to represent different game scenes or game states. The sample game has only one scene or game state, along with a title state, a menu state, a pause state, and a game over state. </a:t>
            </a:r>
          </a:p>
          <a:p>
            <a:pPr algn="just">
              <a:lnSpc>
                <a:spcPct val="100000"/>
              </a:lnSpc>
            </a:pPr>
            <a:r>
              <a:rPr lang="en-US" dirty="0"/>
              <a:t>All the Collisions are handles in game class. The game engine is built on C++ programming language and SFML (Simple and Fast Multimedia Library) API. SFML is a cross-platform software development library designed to provide a simple application programming interface to various multimedia components in computers. It is a 2D rendering game engine.</a:t>
            </a:r>
          </a:p>
          <a:p>
            <a:pPr algn="just">
              <a:lnSpc>
                <a:spcPct val="100000"/>
              </a:lnSpc>
            </a:pPr>
            <a:endParaRPr lang="en-IN" dirty="0"/>
          </a:p>
        </p:txBody>
      </p:sp>
      <p:pic>
        <p:nvPicPr>
          <p:cNvPr id="7" name="Graphic 6" descr="Game controller">
            <a:extLst>
              <a:ext uri="{FF2B5EF4-FFF2-40B4-BE49-F238E27FC236}">
                <a16:creationId xmlns:a16="http://schemas.microsoft.com/office/drawing/2014/main" id="{9DB1FADB-C563-47C9-9ED8-78ED7C7B5D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99524" y="2321351"/>
            <a:ext cx="2833506" cy="2833506"/>
          </a:xfrm>
          <a:prstGeom prst="rect">
            <a:avLst/>
          </a:prstGeom>
        </p:spPr>
      </p:pic>
    </p:spTree>
    <p:extLst>
      <p:ext uri="{BB962C8B-B14F-4D97-AF65-F5344CB8AC3E}">
        <p14:creationId xmlns:p14="http://schemas.microsoft.com/office/powerpoint/2010/main" val="2405262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807CD-6CC0-421A-A338-8709AD0D6283}"/>
              </a:ext>
            </a:extLst>
          </p:cNvPr>
          <p:cNvSpPr>
            <a:spLocks noGrp="1"/>
          </p:cNvSpPr>
          <p:nvPr>
            <p:ph type="title"/>
          </p:nvPr>
        </p:nvSpPr>
        <p:spPr>
          <a:xfrm>
            <a:off x="493301" y="1028323"/>
            <a:ext cx="4077564" cy="1293028"/>
          </a:xfrm>
        </p:spPr>
        <p:txBody>
          <a:bodyPr>
            <a:normAutofit/>
          </a:bodyPr>
          <a:lstStyle/>
          <a:p>
            <a:pPr algn="ctr"/>
            <a:r>
              <a:rPr lang="en-IN" dirty="0"/>
              <a:t>Game loop</a:t>
            </a:r>
          </a:p>
        </p:txBody>
      </p:sp>
      <p:sp>
        <p:nvSpPr>
          <p:cNvPr id="3" name="Content Placeholder 2">
            <a:extLst>
              <a:ext uri="{FF2B5EF4-FFF2-40B4-BE49-F238E27FC236}">
                <a16:creationId xmlns:a16="http://schemas.microsoft.com/office/drawing/2014/main" id="{56B8F472-FD26-4945-9E16-51B0D64FEFEB}"/>
              </a:ext>
            </a:extLst>
          </p:cNvPr>
          <p:cNvSpPr>
            <a:spLocks noGrp="1"/>
          </p:cNvSpPr>
          <p:nvPr>
            <p:ph idx="1"/>
          </p:nvPr>
        </p:nvSpPr>
        <p:spPr>
          <a:xfrm>
            <a:off x="619760" y="2321351"/>
            <a:ext cx="8465874" cy="4211424"/>
          </a:xfrm>
        </p:spPr>
        <p:txBody>
          <a:bodyPr>
            <a:normAutofit/>
          </a:bodyPr>
          <a:lstStyle/>
          <a:p>
            <a:pPr algn="just">
              <a:lnSpc>
                <a:spcPct val="100000"/>
              </a:lnSpc>
            </a:pPr>
            <a:r>
              <a:rPr lang="en-US" dirty="0"/>
              <a:t>The Space-Shooter game initially generates a window and key pressed events are checked. The main game loop has game objects which updates the game by each frame and draws the game. In game class, all the collision were handled and update. The game class also contains textures for all entities. It creates the enemy before checking the collision and update function. </a:t>
            </a:r>
          </a:p>
          <a:p>
            <a:pPr algn="just">
              <a:lnSpc>
                <a:spcPct val="100000"/>
              </a:lnSpc>
            </a:pPr>
            <a:r>
              <a:rPr lang="en-US" dirty="0"/>
              <a:t>The enemy and bullets are erased when they are out of boundary of the window. UI is updated by each entity class separately and by game class. The game has different state and it behaves according to user inputs.</a:t>
            </a:r>
            <a:endParaRPr lang="en-IN" dirty="0"/>
          </a:p>
        </p:txBody>
      </p:sp>
      <p:pic>
        <p:nvPicPr>
          <p:cNvPr id="7" name="Graphic 6" descr="Game controller">
            <a:extLst>
              <a:ext uri="{FF2B5EF4-FFF2-40B4-BE49-F238E27FC236}">
                <a16:creationId xmlns:a16="http://schemas.microsoft.com/office/drawing/2014/main" id="{9DB1FADB-C563-47C9-9ED8-78ED7C7B5D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99524" y="2321351"/>
            <a:ext cx="2833506" cy="2833506"/>
          </a:xfrm>
          <a:prstGeom prst="rect">
            <a:avLst/>
          </a:prstGeom>
        </p:spPr>
      </p:pic>
    </p:spTree>
    <p:extLst>
      <p:ext uri="{BB962C8B-B14F-4D97-AF65-F5344CB8AC3E}">
        <p14:creationId xmlns:p14="http://schemas.microsoft.com/office/powerpoint/2010/main" val="1462855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807CD-6CC0-421A-A338-8709AD0D6283}"/>
              </a:ext>
            </a:extLst>
          </p:cNvPr>
          <p:cNvSpPr>
            <a:spLocks noGrp="1"/>
          </p:cNvSpPr>
          <p:nvPr>
            <p:ph type="title"/>
          </p:nvPr>
        </p:nvSpPr>
        <p:spPr>
          <a:xfrm>
            <a:off x="3653252" y="236471"/>
            <a:ext cx="4885495" cy="1293028"/>
          </a:xfrm>
        </p:spPr>
        <p:txBody>
          <a:bodyPr>
            <a:normAutofit/>
          </a:bodyPr>
          <a:lstStyle/>
          <a:p>
            <a:pPr algn="ctr"/>
            <a:r>
              <a:rPr lang="en-IN" dirty="0"/>
              <a:t>Some Animations</a:t>
            </a:r>
          </a:p>
        </p:txBody>
      </p:sp>
      <p:pic>
        <p:nvPicPr>
          <p:cNvPr id="9" name="Gun Animation">
            <a:hlinkClick r:id="" action="ppaction://media"/>
            <a:extLst>
              <a:ext uri="{FF2B5EF4-FFF2-40B4-BE49-F238E27FC236}">
                <a16:creationId xmlns:a16="http://schemas.microsoft.com/office/drawing/2014/main" id="{51366AB6-2415-4C0A-8A46-4CFA5A34FD4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619759" y="2132389"/>
            <a:ext cx="4735895" cy="3071207"/>
          </a:xfrm>
          <a:ln>
            <a:solidFill>
              <a:schemeClr val="tx1">
                <a:lumMod val="95000"/>
              </a:schemeClr>
            </a:solidFill>
          </a:ln>
        </p:spPr>
      </p:pic>
      <p:sp>
        <p:nvSpPr>
          <p:cNvPr id="10" name="TextBox 9">
            <a:extLst>
              <a:ext uri="{FF2B5EF4-FFF2-40B4-BE49-F238E27FC236}">
                <a16:creationId xmlns:a16="http://schemas.microsoft.com/office/drawing/2014/main" id="{C42B38FF-A3D1-4E10-8982-BC8389801048}"/>
              </a:ext>
            </a:extLst>
          </p:cNvPr>
          <p:cNvSpPr txBox="1"/>
          <p:nvPr/>
        </p:nvSpPr>
        <p:spPr>
          <a:xfrm>
            <a:off x="1917149" y="5512565"/>
            <a:ext cx="1866507" cy="646331"/>
          </a:xfrm>
          <a:prstGeom prst="rect">
            <a:avLst/>
          </a:prstGeom>
          <a:noFill/>
        </p:spPr>
        <p:txBody>
          <a:bodyPr wrap="square" rtlCol="0">
            <a:spAutoFit/>
          </a:bodyPr>
          <a:lstStyle/>
          <a:p>
            <a:r>
              <a:rPr lang="en-IN" dirty="0"/>
              <a:t>(Recoil) Gun Animation</a:t>
            </a:r>
          </a:p>
        </p:txBody>
      </p:sp>
      <p:pic>
        <p:nvPicPr>
          <p:cNvPr id="11" name="TextTags animation">
            <a:hlinkClick r:id="" action="ppaction://media"/>
            <a:extLst>
              <a:ext uri="{FF2B5EF4-FFF2-40B4-BE49-F238E27FC236}">
                <a16:creationId xmlns:a16="http://schemas.microsoft.com/office/drawing/2014/main" id="{102EE488-0328-4B9E-8CD2-5050CA6A1F42}"/>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095999" y="2132387"/>
            <a:ext cx="4826183" cy="3071207"/>
          </a:xfrm>
          <a:prstGeom prst="rect">
            <a:avLst/>
          </a:prstGeom>
        </p:spPr>
      </p:pic>
      <p:sp>
        <p:nvSpPr>
          <p:cNvPr id="13" name="TextBox 12">
            <a:extLst>
              <a:ext uri="{FF2B5EF4-FFF2-40B4-BE49-F238E27FC236}">
                <a16:creationId xmlns:a16="http://schemas.microsoft.com/office/drawing/2014/main" id="{6F8376C9-8B6E-47AA-BF9A-F75D502EB166}"/>
              </a:ext>
            </a:extLst>
          </p:cNvPr>
          <p:cNvSpPr txBox="1"/>
          <p:nvPr/>
        </p:nvSpPr>
        <p:spPr>
          <a:xfrm>
            <a:off x="7270842" y="5437150"/>
            <a:ext cx="2535810" cy="369332"/>
          </a:xfrm>
          <a:prstGeom prst="rect">
            <a:avLst/>
          </a:prstGeom>
          <a:noFill/>
        </p:spPr>
        <p:txBody>
          <a:bodyPr wrap="square" rtlCol="0">
            <a:spAutoFit/>
          </a:bodyPr>
          <a:lstStyle/>
          <a:p>
            <a:r>
              <a:rPr lang="en-IN" dirty="0"/>
              <a:t>TextTags animation </a:t>
            </a:r>
          </a:p>
        </p:txBody>
      </p:sp>
      <p:sp>
        <p:nvSpPr>
          <p:cNvPr id="14" name="TextBox 13">
            <a:extLst>
              <a:ext uri="{FF2B5EF4-FFF2-40B4-BE49-F238E27FC236}">
                <a16:creationId xmlns:a16="http://schemas.microsoft.com/office/drawing/2014/main" id="{FEE32BD7-A13D-4C9C-BBB7-28C14CB3F409}"/>
              </a:ext>
            </a:extLst>
          </p:cNvPr>
          <p:cNvSpPr txBox="1"/>
          <p:nvPr/>
        </p:nvSpPr>
        <p:spPr>
          <a:xfrm>
            <a:off x="682236" y="1423906"/>
            <a:ext cx="4673417" cy="523220"/>
          </a:xfrm>
          <a:prstGeom prst="rect">
            <a:avLst/>
          </a:prstGeom>
          <a:noFill/>
        </p:spPr>
        <p:txBody>
          <a:bodyPr wrap="square" rtlCol="0">
            <a:spAutoFit/>
          </a:bodyPr>
          <a:lstStyle/>
          <a:p>
            <a:r>
              <a:rPr lang="en-IN" sz="1400" dirty="0"/>
              <a:t>Gun will move when a bullet shoot and back to its previous position.</a:t>
            </a:r>
          </a:p>
        </p:txBody>
      </p:sp>
      <p:sp>
        <p:nvSpPr>
          <p:cNvPr id="15" name="TextBox 14">
            <a:extLst>
              <a:ext uri="{FF2B5EF4-FFF2-40B4-BE49-F238E27FC236}">
                <a16:creationId xmlns:a16="http://schemas.microsoft.com/office/drawing/2014/main" id="{BD5961F6-EA5B-4C05-85D1-0EAEFBA7F9F0}"/>
              </a:ext>
            </a:extLst>
          </p:cNvPr>
          <p:cNvSpPr txBox="1"/>
          <p:nvPr/>
        </p:nvSpPr>
        <p:spPr>
          <a:xfrm>
            <a:off x="6836349" y="1423906"/>
            <a:ext cx="4085833" cy="523220"/>
          </a:xfrm>
          <a:prstGeom prst="rect">
            <a:avLst/>
          </a:prstGeom>
          <a:noFill/>
        </p:spPr>
        <p:txBody>
          <a:bodyPr wrap="square" rtlCol="0">
            <a:spAutoFit/>
          </a:bodyPr>
          <a:lstStyle/>
          <a:p>
            <a:pPr algn="just"/>
            <a:r>
              <a:rPr lang="en-IN" sz="1400" dirty="0"/>
              <a:t>When bullet hits enemy, Text will be pop up of damage created. Same with the player.</a:t>
            </a:r>
          </a:p>
        </p:txBody>
      </p:sp>
    </p:spTree>
    <p:extLst>
      <p:ext uri="{BB962C8B-B14F-4D97-AF65-F5344CB8AC3E}">
        <p14:creationId xmlns:p14="http://schemas.microsoft.com/office/powerpoint/2010/main" val="3894521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67"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525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9"/>
                </p:tgtEl>
              </p:cMediaNode>
            </p:video>
            <p:seq concurrent="1" nextAc="seek">
              <p:cTn id="12" restart="whenNotActive" fill="hold" evtFilter="cancelBubble" nodeType="interactiveSeq">
                <p:stCondLst>
                  <p:cond evt="onClick" delay="0">
                    <p:tgtEl>
                      <p:spTgt spid="9"/>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9"/>
                                        </p:tgtEl>
                                      </p:cBhvr>
                                    </p:cmd>
                                  </p:childTnLst>
                                </p:cTn>
                              </p:par>
                            </p:childTnLst>
                          </p:cTn>
                        </p:par>
                      </p:childTnLst>
                    </p:cTn>
                  </p:par>
                </p:childTnLst>
              </p:cTn>
              <p:nextCondLst>
                <p:cond evt="onClick" delay="0">
                  <p:tgtEl>
                    <p:spTgt spid="9"/>
                  </p:tgtEl>
                </p:cond>
              </p:nextCondLst>
            </p:seq>
            <p:video>
              <p:cMediaNode vol="80000">
                <p:cTn id="17" fill="hold" display="0">
                  <p:stCondLst>
                    <p:cond delay="indefinite"/>
                  </p:stCondLst>
                </p:cTn>
                <p:tgtEl>
                  <p:spTgt spid="11"/>
                </p:tgtEl>
              </p:cMediaNode>
            </p:video>
            <p:seq concurrent="1" nextAc="seek">
              <p:cTn id="18" restart="whenNotActive" fill="hold" evtFilter="cancelBubble" nodeType="interactiveSeq">
                <p:stCondLst>
                  <p:cond evt="onClick" delay="0">
                    <p:tgtEl>
                      <p:spTgt spid="11"/>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987D8-DC4C-416C-9EDA-5C10737AE00E}"/>
              </a:ext>
            </a:extLst>
          </p:cNvPr>
          <p:cNvSpPr>
            <a:spLocks noGrp="1"/>
          </p:cNvSpPr>
          <p:nvPr>
            <p:ph type="title"/>
          </p:nvPr>
        </p:nvSpPr>
        <p:spPr>
          <a:xfrm>
            <a:off x="1790700" y="556984"/>
            <a:ext cx="8610600" cy="1293028"/>
          </a:xfrm>
        </p:spPr>
        <p:txBody>
          <a:bodyPr/>
          <a:lstStyle/>
          <a:p>
            <a:pPr algn="ctr"/>
            <a:r>
              <a:rPr lang="en-IN" dirty="0"/>
              <a:t>Pickups</a:t>
            </a:r>
          </a:p>
        </p:txBody>
      </p:sp>
      <p:pic>
        <p:nvPicPr>
          <p:cNvPr id="5" name="Content Placeholder 4">
            <a:extLst>
              <a:ext uri="{FF2B5EF4-FFF2-40B4-BE49-F238E27FC236}">
                <a16:creationId xmlns:a16="http://schemas.microsoft.com/office/drawing/2014/main" id="{EE1E8E0A-7970-44A5-8193-F936A0FD3E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4055" y="1762518"/>
            <a:ext cx="952500" cy="952500"/>
          </a:xfrm>
        </p:spPr>
      </p:pic>
      <p:pic>
        <p:nvPicPr>
          <p:cNvPr id="7" name="Picture 6" descr="A picture containing device, gauge, close&#10;&#10;Description automatically generated">
            <a:extLst>
              <a:ext uri="{FF2B5EF4-FFF2-40B4-BE49-F238E27FC236}">
                <a16:creationId xmlns:a16="http://schemas.microsoft.com/office/drawing/2014/main" id="{51F1D7B6-211D-4352-AC84-2E86184207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752" y="2968052"/>
            <a:ext cx="952500" cy="952500"/>
          </a:xfrm>
          <a:prstGeom prst="rect">
            <a:avLst/>
          </a:prstGeom>
        </p:spPr>
      </p:pic>
      <p:pic>
        <p:nvPicPr>
          <p:cNvPr id="9" name="Picture 8" descr="A picture containing gauge&#10;&#10;Description automatically generated">
            <a:extLst>
              <a:ext uri="{FF2B5EF4-FFF2-40B4-BE49-F238E27FC236}">
                <a16:creationId xmlns:a16="http://schemas.microsoft.com/office/drawing/2014/main" id="{469BB77D-A7F0-499A-83C8-71B3D2D725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752" y="4173586"/>
            <a:ext cx="952500" cy="952500"/>
          </a:xfrm>
          <a:prstGeom prst="rect">
            <a:avLst/>
          </a:prstGeom>
        </p:spPr>
      </p:pic>
      <p:pic>
        <p:nvPicPr>
          <p:cNvPr id="11" name="Picture 10" descr="A picture containing device&#10;&#10;Description automatically generated">
            <a:extLst>
              <a:ext uri="{FF2B5EF4-FFF2-40B4-BE49-F238E27FC236}">
                <a16:creationId xmlns:a16="http://schemas.microsoft.com/office/drawing/2014/main" id="{CD07E2FE-B89C-4B6A-A74F-8D1942BC30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8752" y="5383984"/>
            <a:ext cx="952500" cy="952500"/>
          </a:xfrm>
          <a:prstGeom prst="rect">
            <a:avLst/>
          </a:prstGeom>
        </p:spPr>
      </p:pic>
      <p:sp>
        <p:nvSpPr>
          <p:cNvPr id="12" name="TextBox 11">
            <a:extLst>
              <a:ext uri="{FF2B5EF4-FFF2-40B4-BE49-F238E27FC236}">
                <a16:creationId xmlns:a16="http://schemas.microsoft.com/office/drawing/2014/main" id="{2E707CB2-38CF-4BF2-8147-0DF91C732760}"/>
              </a:ext>
            </a:extLst>
          </p:cNvPr>
          <p:cNvSpPr txBox="1"/>
          <p:nvPr/>
        </p:nvSpPr>
        <p:spPr>
          <a:xfrm>
            <a:off x="2273029" y="2027234"/>
            <a:ext cx="3093395" cy="369332"/>
          </a:xfrm>
          <a:prstGeom prst="rect">
            <a:avLst/>
          </a:prstGeom>
          <a:noFill/>
        </p:spPr>
        <p:txBody>
          <a:bodyPr wrap="square" rtlCol="0">
            <a:spAutoFit/>
          </a:bodyPr>
          <a:lstStyle/>
          <a:p>
            <a:r>
              <a:rPr lang="en-IN" dirty="0"/>
              <a:t>Health Pickup</a:t>
            </a:r>
          </a:p>
        </p:txBody>
      </p:sp>
      <p:sp>
        <p:nvSpPr>
          <p:cNvPr id="13" name="TextBox 12">
            <a:extLst>
              <a:ext uri="{FF2B5EF4-FFF2-40B4-BE49-F238E27FC236}">
                <a16:creationId xmlns:a16="http://schemas.microsoft.com/office/drawing/2014/main" id="{BBF94E2B-F252-4F4E-9E0B-C2F244904052}"/>
              </a:ext>
            </a:extLst>
          </p:cNvPr>
          <p:cNvSpPr txBox="1"/>
          <p:nvPr/>
        </p:nvSpPr>
        <p:spPr>
          <a:xfrm>
            <a:off x="2273031" y="3244334"/>
            <a:ext cx="3093395" cy="646331"/>
          </a:xfrm>
          <a:prstGeom prst="rect">
            <a:avLst/>
          </a:prstGeom>
          <a:noFill/>
        </p:spPr>
        <p:txBody>
          <a:bodyPr wrap="square" rtlCol="0">
            <a:spAutoFit/>
          </a:bodyPr>
          <a:lstStyle/>
          <a:p>
            <a:r>
              <a:rPr lang="en-IN" dirty="0"/>
              <a:t>Double Laser Pickup – (double damage)</a:t>
            </a:r>
          </a:p>
        </p:txBody>
      </p:sp>
      <p:sp>
        <p:nvSpPr>
          <p:cNvPr id="14" name="TextBox 13">
            <a:extLst>
              <a:ext uri="{FF2B5EF4-FFF2-40B4-BE49-F238E27FC236}">
                <a16:creationId xmlns:a16="http://schemas.microsoft.com/office/drawing/2014/main" id="{70057902-8B90-4E53-9C43-883FFDC47AB4}"/>
              </a:ext>
            </a:extLst>
          </p:cNvPr>
          <p:cNvSpPr txBox="1"/>
          <p:nvPr/>
        </p:nvSpPr>
        <p:spPr>
          <a:xfrm>
            <a:off x="2273029" y="5653232"/>
            <a:ext cx="3093395" cy="369332"/>
          </a:xfrm>
          <a:prstGeom prst="rect">
            <a:avLst/>
          </a:prstGeom>
          <a:noFill/>
        </p:spPr>
        <p:txBody>
          <a:bodyPr wrap="square" rtlCol="0">
            <a:spAutoFit/>
          </a:bodyPr>
          <a:lstStyle/>
          <a:p>
            <a:r>
              <a:rPr lang="en-IN" dirty="0"/>
              <a:t>Missile Pickup</a:t>
            </a:r>
          </a:p>
        </p:txBody>
      </p:sp>
      <p:sp>
        <p:nvSpPr>
          <p:cNvPr id="15" name="TextBox 14">
            <a:extLst>
              <a:ext uri="{FF2B5EF4-FFF2-40B4-BE49-F238E27FC236}">
                <a16:creationId xmlns:a16="http://schemas.microsoft.com/office/drawing/2014/main" id="{CB8F5D33-5D1E-4904-9B62-FEEEFA146423}"/>
              </a:ext>
            </a:extLst>
          </p:cNvPr>
          <p:cNvSpPr txBox="1"/>
          <p:nvPr/>
        </p:nvSpPr>
        <p:spPr>
          <a:xfrm>
            <a:off x="2273030" y="4448783"/>
            <a:ext cx="3093395" cy="646331"/>
          </a:xfrm>
          <a:prstGeom prst="rect">
            <a:avLst/>
          </a:prstGeom>
          <a:noFill/>
        </p:spPr>
        <p:txBody>
          <a:bodyPr wrap="square" rtlCol="0">
            <a:spAutoFit/>
          </a:bodyPr>
          <a:lstStyle/>
          <a:p>
            <a:r>
              <a:rPr lang="en-IN" dirty="0"/>
              <a:t>Triple Laser Pickup- (</a:t>
            </a:r>
            <a:r>
              <a:rPr lang="en-IN"/>
              <a:t>Triple damage)</a:t>
            </a:r>
            <a:endParaRPr lang="en-IN" dirty="0"/>
          </a:p>
        </p:txBody>
      </p:sp>
    </p:spTree>
    <p:extLst>
      <p:ext uri="{BB962C8B-B14F-4D97-AF65-F5344CB8AC3E}">
        <p14:creationId xmlns:p14="http://schemas.microsoft.com/office/powerpoint/2010/main" val="330974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34B8F-DE10-4363-914E-7E239F743D23}"/>
              </a:ext>
            </a:extLst>
          </p:cNvPr>
          <p:cNvSpPr>
            <a:spLocks noGrp="1"/>
          </p:cNvSpPr>
          <p:nvPr>
            <p:ph type="title"/>
          </p:nvPr>
        </p:nvSpPr>
        <p:spPr>
          <a:xfrm>
            <a:off x="1790700" y="639315"/>
            <a:ext cx="8610600" cy="1293028"/>
          </a:xfrm>
        </p:spPr>
        <p:txBody>
          <a:bodyPr/>
          <a:lstStyle/>
          <a:p>
            <a:pPr algn="ctr"/>
            <a:r>
              <a:rPr lang="en-IN" dirty="0"/>
              <a:t>Aura for player</a:t>
            </a:r>
          </a:p>
        </p:txBody>
      </p:sp>
      <p:pic>
        <p:nvPicPr>
          <p:cNvPr id="5" name="Content Placeholder 4" descr="Icon&#10;&#10;Description automatically generated">
            <a:extLst>
              <a:ext uri="{FF2B5EF4-FFF2-40B4-BE49-F238E27FC236}">
                <a16:creationId xmlns:a16="http://schemas.microsoft.com/office/drawing/2014/main" id="{B92E6B32-72CE-4ABA-B825-6F8C4655D5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9942" y="1932343"/>
            <a:ext cx="1672077" cy="1672077"/>
          </a:xfrm>
        </p:spPr>
      </p:pic>
      <p:pic>
        <p:nvPicPr>
          <p:cNvPr id="7" name="Picture 6" descr="A close-up of a fire&#10;&#10;Description automatically generated with medium confidence">
            <a:extLst>
              <a:ext uri="{FF2B5EF4-FFF2-40B4-BE49-F238E27FC236}">
                <a16:creationId xmlns:a16="http://schemas.microsoft.com/office/drawing/2014/main" id="{E47AA29C-8FAE-4D52-82C7-051D2F1C24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941" y="4334483"/>
            <a:ext cx="1672077" cy="1672077"/>
          </a:xfrm>
          <a:prstGeom prst="rect">
            <a:avLst/>
          </a:prstGeom>
        </p:spPr>
      </p:pic>
      <p:pic>
        <p:nvPicPr>
          <p:cNvPr id="9" name="Picture 8" descr="Logo&#10;&#10;Description automatically generated">
            <a:extLst>
              <a:ext uri="{FF2B5EF4-FFF2-40B4-BE49-F238E27FC236}">
                <a16:creationId xmlns:a16="http://schemas.microsoft.com/office/drawing/2014/main" id="{6E92FB00-5605-4F5C-A165-916932A8BA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9661" y="1755548"/>
            <a:ext cx="1940963" cy="1940963"/>
          </a:xfrm>
          <a:prstGeom prst="rect">
            <a:avLst/>
          </a:prstGeom>
        </p:spPr>
      </p:pic>
      <p:pic>
        <p:nvPicPr>
          <p:cNvPr id="11" name="Picture 10" descr="A picture containing red&#10;&#10;Description automatically generated">
            <a:extLst>
              <a:ext uri="{FF2B5EF4-FFF2-40B4-BE49-F238E27FC236}">
                <a16:creationId xmlns:a16="http://schemas.microsoft.com/office/drawing/2014/main" id="{89FEC85F-0384-4FE2-9EB7-8826284F17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8291" y="4189109"/>
            <a:ext cx="1672077" cy="1672077"/>
          </a:xfrm>
          <a:prstGeom prst="rect">
            <a:avLst/>
          </a:prstGeom>
        </p:spPr>
      </p:pic>
      <p:sp>
        <p:nvSpPr>
          <p:cNvPr id="12" name="TextBox 11">
            <a:extLst>
              <a:ext uri="{FF2B5EF4-FFF2-40B4-BE49-F238E27FC236}">
                <a16:creationId xmlns:a16="http://schemas.microsoft.com/office/drawing/2014/main" id="{3989E5C9-09CB-4D6B-80DF-8C8637CC7704}"/>
              </a:ext>
            </a:extLst>
          </p:cNvPr>
          <p:cNvSpPr txBox="1"/>
          <p:nvPr/>
        </p:nvSpPr>
        <p:spPr>
          <a:xfrm>
            <a:off x="2694562" y="2541363"/>
            <a:ext cx="2827778" cy="369332"/>
          </a:xfrm>
          <a:prstGeom prst="rect">
            <a:avLst/>
          </a:prstGeom>
          <a:noFill/>
        </p:spPr>
        <p:txBody>
          <a:bodyPr wrap="square" rtlCol="0">
            <a:spAutoFit/>
          </a:bodyPr>
          <a:lstStyle/>
          <a:p>
            <a:r>
              <a:rPr lang="en-IN" dirty="0"/>
              <a:t>Purple aura</a:t>
            </a:r>
          </a:p>
        </p:txBody>
      </p:sp>
      <p:sp>
        <p:nvSpPr>
          <p:cNvPr id="13" name="TextBox 12">
            <a:extLst>
              <a:ext uri="{FF2B5EF4-FFF2-40B4-BE49-F238E27FC236}">
                <a16:creationId xmlns:a16="http://schemas.microsoft.com/office/drawing/2014/main" id="{A7BE02AD-534D-4606-B8A4-C7823E14F4C4}"/>
              </a:ext>
            </a:extLst>
          </p:cNvPr>
          <p:cNvSpPr txBox="1"/>
          <p:nvPr/>
        </p:nvSpPr>
        <p:spPr>
          <a:xfrm>
            <a:off x="2694562" y="4840481"/>
            <a:ext cx="2827778" cy="369332"/>
          </a:xfrm>
          <a:prstGeom prst="rect">
            <a:avLst/>
          </a:prstGeom>
          <a:noFill/>
        </p:spPr>
        <p:txBody>
          <a:bodyPr wrap="square" rtlCol="0">
            <a:spAutoFit/>
          </a:bodyPr>
          <a:lstStyle/>
          <a:p>
            <a:r>
              <a:rPr lang="en-IN" dirty="0"/>
              <a:t>Blade aura</a:t>
            </a:r>
          </a:p>
        </p:txBody>
      </p:sp>
      <p:sp>
        <p:nvSpPr>
          <p:cNvPr id="14" name="TextBox 13">
            <a:extLst>
              <a:ext uri="{FF2B5EF4-FFF2-40B4-BE49-F238E27FC236}">
                <a16:creationId xmlns:a16="http://schemas.microsoft.com/office/drawing/2014/main" id="{162D89FD-BE6F-4420-995D-7DA8C99EB88B}"/>
              </a:ext>
            </a:extLst>
          </p:cNvPr>
          <p:cNvSpPr txBox="1"/>
          <p:nvPr/>
        </p:nvSpPr>
        <p:spPr>
          <a:xfrm>
            <a:off x="9094280" y="2541363"/>
            <a:ext cx="2827778" cy="369332"/>
          </a:xfrm>
          <a:prstGeom prst="rect">
            <a:avLst/>
          </a:prstGeom>
          <a:noFill/>
        </p:spPr>
        <p:txBody>
          <a:bodyPr wrap="square" rtlCol="0">
            <a:spAutoFit/>
          </a:bodyPr>
          <a:lstStyle/>
          <a:p>
            <a:r>
              <a:rPr lang="en-IN" dirty="0"/>
              <a:t>Red-Blue aura</a:t>
            </a:r>
          </a:p>
        </p:txBody>
      </p:sp>
      <p:sp>
        <p:nvSpPr>
          <p:cNvPr id="15" name="TextBox 14">
            <a:extLst>
              <a:ext uri="{FF2B5EF4-FFF2-40B4-BE49-F238E27FC236}">
                <a16:creationId xmlns:a16="http://schemas.microsoft.com/office/drawing/2014/main" id="{F3B948DD-0BED-4E6C-B93B-DFA8017EF45E}"/>
              </a:ext>
            </a:extLst>
          </p:cNvPr>
          <p:cNvSpPr txBox="1"/>
          <p:nvPr/>
        </p:nvSpPr>
        <p:spPr>
          <a:xfrm>
            <a:off x="9094280" y="4840481"/>
            <a:ext cx="2827778" cy="369332"/>
          </a:xfrm>
          <a:prstGeom prst="rect">
            <a:avLst/>
          </a:prstGeom>
          <a:noFill/>
        </p:spPr>
        <p:txBody>
          <a:bodyPr wrap="square" rtlCol="0">
            <a:spAutoFit/>
          </a:bodyPr>
          <a:lstStyle/>
          <a:p>
            <a:r>
              <a:rPr lang="en-IN" dirty="0"/>
              <a:t>Red aura</a:t>
            </a:r>
          </a:p>
        </p:txBody>
      </p:sp>
      <p:sp>
        <p:nvSpPr>
          <p:cNvPr id="16" name="TextBox 15">
            <a:extLst>
              <a:ext uri="{FF2B5EF4-FFF2-40B4-BE49-F238E27FC236}">
                <a16:creationId xmlns:a16="http://schemas.microsoft.com/office/drawing/2014/main" id="{E01104CB-A0EB-4A5D-B5B0-2ACC28E369DA}"/>
              </a:ext>
            </a:extLst>
          </p:cNvPr>
          <p:cNvSpPr txBox="1"/>
          <p:nvPr/>
        </p:nvSpPr>
        <p:spPr>
          <a:xfrm>
            <a:off x="2477311" y="6169118"/>
            <a:ext cx="7237378" cy="369332"/>
          </a:xfrm>
          <a:prstGeom prst="rect">
            <a:avLst/>
          </a:prstGeom>
          <a:noFill/>
        </p:spPr>
        <p:txBody>
          <a:bodyPr wrap="square" rtlCol="0">
            <a:spAutoFit/>
          </a:bodyPr>
          <a:lstStyle/>
          <a:p>
            <a:r>
              <a:rPr lang="en-IN" dirty="0"/>
              <a:t>The Aura will be rotate at 5* to look player ship more Interesting</a:t>
            </a:r>
          </a:p>
        </p:txBody>
      </p:sp>
    </p:spTree>
    <p:extLst>
      <p:ext uri="{BB962C8B-B14F-4D97-AF65-F5344CB8AC3E}">
        <p14:creationId xmlns:p14="http://schemas.microsoft.com/office/powerpoint/2010/main" val="3334432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807CD-6CC0-421A-A338-8709AD0D6283}"/>
              </a:ext>
            </a:extLst>
          </p:cNvPr>
          <p:cNvSpPr>
            <a:spLocks noGrp="1"/>
          </p:cNvSpPr>
          <p:nvPr>
            <p:ph type="title"/>
          </p:nvPr>
        </p:nvSpPr>
        <p:spPr>
          <a:xfrm>
            <a:off x="3987538" y="472141"/>
            <a:ext cx="4166647" cy="1293028"/>
          </a:xfrm>
        </p:spPr>
        <p:txBody>
          <a:bodyPr>
            <a:normAutofit/>
          </a:bodyPr>
          <a:lstStyle/>
          <a:p>
            <a:pPr algn="ctr"/>
            <a:r>
              <a:rPr lang="en-IN" dirty="0"/>
              <a:t>Game Sounds</a:t>
            </a:r>
          </a:p>
        </p:txBody>
      </p:sp>
      <p:sp>
        <p:nvSpPr>
          <p:cNvPr id="4" name="Content Placeholder 3">
            <a:extLst>
              <a:ext uri="{FF2B5EF4-FFF2-40B4-BE49-F238E27FC236}">
                <a16:creationId xmlns:a16="http://schemas.microsoft.com/office/drawing/2014/main" id="{26CBC446-2372-4C88-99FA-205339D12AED}"/>
              </a:ext>
            </a:extLst>
          </p:cNvPr>
          <p:cNvSpPr>
            <a:spLocks noGrp="1"/>
          </p:cNvSpPr>
          <p:nvPr>
            <p:ph idx="1"/>
          </p:nvPr>
        </p:nvSpPr>
        <p:spPr/>
        <p:txBody>
          <a:bodyPr/>
          <a:lstStyle/>
          <a:p>
            <a:pPr marL="457200" indent="-457200">
              <a:buFont typeface="+mj-lt"/>
              <a:buAutoNum type="arabicPeriod"/>
            </a:pPr>
            <a:r>
              <a:rPr lang="en-IN" dirty="0"/>
              <a:t>Gameplay Music</a:t>
            </a:r>
          </a:p>
          <a:p>
            <a:endParaRPr lang="en-IN" dirty="0"/>
          </a:p>
          <a:p>
            <a:endParaRPr lang="en-IN" dirty="0"/>
          </a:p>
          <a:p>
            <a:pPr marL="0" indent="0">
              <a:buNone/>
            </a:pPr>
            <a:r>
              <a:rPr lang="en-IN" dirty="0"/>
              <a:t>2. Gameplay Music</a:t>
            </a:r>
          </a:p>
          <a:p>
            <a:pPr marL="0" indent="0">
              <a:buNone/>
            </a:pPr>
            <a:endParaRPr lang="en-IN" dirty="0"/>
          </a:p>
          <a:p>
            <a:pPr marL="0" indent="0">
              <a:buNone/>
            </a:pPr>
            <a:endParaRPr lang="en-IN" dirty="0"/>
          </a:p>
          <a:p>
            <a:pPr algn="just"/>
            <a:r>
              <a:rPr lang="en-US" sz="2000" dirty="0"/>
              <a:t>Space-shooters game have different music for airplane, spaceship destroy music, enemy aircraft destroy music, bullets music, game-over music and many more.  Section will be updated as the music will be finalized. </a:t>
            </a:r>
            <a:endParaRPr lang="en-IN" sz="2000" dirty="0"/>
          </a:p>
        </p:txBody>
      </p:sp>
      <p:pic>
        <p:nvPicPr>
          <p:cNvPr id="3" name="spaceShooter">
            <a:hlinkClick r:id="" action="ppaction://media"/>
            <a:extLst>
              <a:ext uri="{FF2B5EF4-FFF2-40B4-BE49-F238E27FC236}">
                <a16:creationId xmlns:a16="http://schemas.microsoft.com/office/drawing/2014/main" id="{8AA65CB2-154B-4B2A-A47F-090287A462B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5830" y="2649887"/>
            <a:ext cx="487363" cy="487363"/>
          </a:xfrm>
          <a:prstGeom prst="rect">
            <a:avLst/>
          </a:prstGeom>
        </p:spPr>
      </p:pic>
      <p:pic>
        <p:nvPicPr>
          <p:cNvPr id="7" name="bullet">
            <a:hlinkClick r:id="" action="ppaction://media"/>
            <a:extLst>
              <a:ext uri="{FF2B5EF4-FFF2-40B4-BE49-F238E27FC236}">
                <a16:creationId xmlns:a16="http://schemas.microsoft.com/office/drawing/2014/main" id="{4305B1D1-E9BE-4A6D-8130-7C1A89918CC1}"/>
              </a:ext>
            </a:extLst>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1175829" y="3944566"/>
            <a:ext cx="487363" cy="487363"/>
          </a:xfrm>
          <a:prstGeom prst="rect">
            <a:avLst/>
          </a:prstGeom>
        </p:spPr>
      </p:pic>
    </p:spTree>
    <p:extLst>
      <p:ext uri="{BB962C8B-B14F-4D97-AF65-F5344CB8AC3E}">
        <p14:creationId xmlns:p14="http://schemas.microsoft.com/office/powerpoint/2010/main" val="61656716"/>
      </p:ext>
    </p:extLst>
  </p:cSld>
  <p:clrMapOvr>
    <a:masterClrMapping/>
  </p:clrMapOvr>
  <mc:AlternateContent xmlns:mc="http://schemas.openxmlformats.org/markup-compatibility/2006">
    <mc:Choice xmlns:p14="http://schemas.microsoft.com/office/powerpoint/2010/main" Requires="p14">
      <p:transition spd="slow" p14:dur="2000" advTm="117028"/>
    </mc:Choice>
    <mc:Fallback>
      <p:transition spd="slow" advTm="1170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7028" fill="hold"/>
                                        <p:tgtEl>
                                          <p:spTgt spid="3"/>
                                        </p:tgtEl>
                                      </p:cBhvr>
                                    </p:cmd>
                                  </p:childTnLst>
                                </p:cTn>
                              </p:par>
                            </p:childTnLst>
                          </p:cTn>
                        </p:par>
                        <p:par>
                          <p:cTn id="7" fill="hold">
                            <p:stCondLst>
                              <p:cond delay="117028"/>
                            </p:stCondLst>
                            <p:childTnLst>
                              <p:par>
                                <p:cTn id="8" presetID="1" presetClass="mediacall" presetSubtype="0" fill="hold" nodeType="afterEffect">
                                  <p:stCondLst>
                                    <p:cond delay="0"/>
                                  </p:stCondLst>
                                  <p:childTnLst>
                                    <p:cmd type="call" cmd="playFrom(0.0)">
                                      <p:cBhvr>
                                        <p:cTn id="9" dur="50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3"/>
                </p:tgtEl>
              </p:cMediaNode>
            </p:audio>
            <p:audio>
              <p:cMediaNode vol="80000">
                <p:cTn id="11"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C92DE-BD0F-4F67-8E78-43ADFF715262}"/>
              </a:ext>
            </a:extLst>
          </p:cNvPr>
          <p:cNvSpPr>
            <a:spLocks noGrp="1"/>
          </p:cNvSpPr>
          <p:nvPr>
            <p:ph type="title"/>
          </p:nvPr>
        </p:nvSpPr>
        <p:spPr>
          <a:xfrm>
            <a:off x="4396720" y="2746346"/>
            <a:ext cx="3398560" cy="1365308"/>
          </a:xfrm>
        </p:spPr>
        <p:txBody>
          <a:bodyPr>
            <a:normAutofit fontScale="90000"/>
          </a:bodyPr>
          <a:lstStyle/>
          <a:p>
            <a:r>
              <a:rPr lang="en-IN" sz="4800" dirty="0"/>
              <a:t>Thank You</a:t>
            </a:r>
          </a:p>
        </p:txBody>
      </p:sp>
    </p:spTree>
    <p:extLst>
      <p:ext uri="{BB962C8B-B14F-4D97-AF65-F5344CB8AC3E}">
        <p14:creationId xmlns:p14="http://schemas.microsoft.com/office/powerpoint/2010/main" val="3469332064"/>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Vapor Trail</Template>
  <TotalTime>60</TotalTime>
  <Words>500</Words>
  <Application>Microsoft Office PowerPoint</Application>
  <PresentationFormat>Widescreen</PresentationFormat>
  <Paragraphs>39</Paragraphs>
  <Slides>9</Slides>
  <Notes>0</Notes>
  <HiddenSlides>0</HiddenSlides>
  <MMClips>4</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Century Gothic</vt:lpstr>
      <vt:lpstr>Vapor Trail</vt:lpstr>
      <vt:lpstr>Game prototype presentation</vt:lpstr>
      <vt:lpstr>Introduction</vt:lpstr>
      <vt:lpstr>Game engine</vt:lpstr>
      <vt:lpstr>Game loop</vt:lpstr>
      <vt:lpstr>Some Animations</vt:lpstr>
      <vt:lpstr>Pickups</vt:lpstr>
      <vt:lpstr>Aura for player</vt:lpstr>
      <vt:lpstr>Game Sounds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Arth patel</dc:creator>
  <cp:lastModifiedBy>Arth patel</cp:lastModifiedBy>
  <cp:revision>36</cp:revision>
  <dcterms:created xsi:type="dcterms:W3CDTF">2022-02-28T09:15:06Z</dcterms:created>
  <dcterms:modified xsi:type="dcterms:W3CDTF">2022-04-11T02:27:48Z</dcterms:modified>
</cp:coreProperties>
</file>